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65" r:id="rId2"/>
    <p:sldId id="345" r:id="rId3"/>
    <p:sldId id="341" r:id="rId4"/>
    <p:sldId id="346" r:id="rId5"/>
    <p:sldId id="347" r:id="rId6"/>
    <p:sldId id="348" r:id="rId7"/>
    <p:sldId id="349" r:id="rId8"/>
    <p:sldId id="350" r:id="rId9"/>
    <p:sldId id="352" r:id="rId10"/>
    <p:sldId id="353" r:id="rId11"/>
    <p:sldId id="363" r:id="rId12"/>
    <p:sldId id="355" r:id="rId13"/>
    <p:sldId id="354" r:id="rId14"/>
    <p:sldId id="356" r:id="rId15"/>
    <p:sldId id="357" r:id="rId16"/>
    <p:sldId id="358" r:id="rId17"/>
    <p:sldId id="359" r:id="rId18"/>
    <p:sldId id="360" r:id="rId19"/>
    <p:sldId id="361" r:id="rId20"/>
    <p:sldId id="364" r:id="rId21"/>
    <p:sldId id="36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, Hao" initials="WH" lastIdx="1" clrIdx="0">
    <p:extLst>
      <p:ext uri="{19B8F6BF-5375-455C-9EA6-DF929625EA0E}">
        <p15:presenceInfo xmlns:p15="http://schemas.microsoft.com/office/powerpoint/2012/main" userId="Wu, 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7"/>
    <p:restoredTop sz="94583"/>
  </p:normalViewPr>
  <p:slideViewPr>
    <p:cSldViewPr snapToGrid="0" snapToObjects="1">
      <p:cViewPr varScale="1">
        <p:scale>
          <a:sx n="160" d="100"/>
          <a:sy n="160" d="100"/>
        </p:scale>
        <p:origin x="18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C4187-4E4D-7B4B-8B7A-4D6DCE9B1C49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96EAF-A20E-5E47-9082-4D586556D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WH: this is not necessarily for cancer. But could be used more broadly.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96EAF-A20E-5E47-9082-4D586556D2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5FA1-EB41-EF4B-A8A3-25ECDDF2F285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83924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E532-4BF7-CD4F-91EC-7B7DC441029C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9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848C-F3CE-FA42-9768-7F134FE2E012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0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259E-0587-6D4C-9705-2BC607630D08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8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3569-157A-134E-9276-DB0DA5820732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1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0069-A912-614A-850B-F31A349283A9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8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D6FB-C702-454D-8C43-A9DD38D16E72}" type="datetime1">
              <a:rPr lang="en-US" smtClean="0"/>
              <a:t>3/6/21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96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3937-71A7-9348-80C9-79F11ABD485E}" type="datetime1">
              <a:rPr lang="en-US" smtClean="0"/>
              <a:t>3/6/21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EFCA-0C27-4743-A4C3-853DEF8A9DAD}" type="datetime1">
              <a:rPr lang="en-US" smtClean="0"/>
              <a:t>3/6/21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87A8-222F-6D47-82EE-14ADC6C0203D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7572-3557-EF47-98AD-6C3012941FC4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42A6F-A87A-B543-8C42-503B766F763F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2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551" y="1156649"/>
            <a:ext cx="7772400" cy="2012950"/>
          </a:xfrm>
        </p:spPr>
        <p:txBody>
          <a:bodyPr>
            <a:normAutofit/>
          </a:bodyPr>
          <a:lstStyle/>
          <a:p>
            <a:r>
              <a:rPr lang="en-US" sz="5400" b="1" dirty="0"/>
              <a:t>Analysis of single-cell RNA-seq data (V)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09551" y="3628805"/>
            <a:ext cx="3682382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200" dirty="0"/>
              <a:t>Hao Wu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Department of Biostatistics and Bioinformatics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Rollins School of Public Health 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Emory University</a:t>
            </a:r>
          </a:p>
          <a:p>
            <a:pPr algn="ctr">
              <a:spcBef>
                <a:spcPct val="0"/>
              </a:spcBef>
              <a:buNone/>
            </a:pPr>
            <a:endParaRPr lang="en-US" sz="2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CA371-EF10-FD42-B982-C13DFF64A984}"/>
              </a:ext>
            </a:extLst>
          </p:cNvPr>
          <p:cNvSpPr/>
          <p:nvPr/>
        </p:nvSpPr>
        <p:spPr>
          <a:xfrm>
            <a:off x="2190998" y="58885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dirty="0"/>
              <a:t>ENAR 2021</a:t>
            </a:r>
            <a:r>
              <a:rPr lang="en-US" altLang="en-US" dirty="0"/>
              <a:t> short course 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en-US" dirty="0"/>
              <a:t>March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973865-D577-1048-8620-1B1D8DC0CD5A}"/>
              </a:ext>
            </a:extLst>
          </p:cNvPr>
          <p:cNvSpPr/>
          <p:nvPr/>
        </p:nvSpPr>
        <p:spPr>
          <a:xfrm>
            <a:off x="4952011" y="3723808"/>
            <a:ext cx="37169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2200" dirty="0"/>
              <a:t>Ziyi Li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Department of Biostatistics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The University of Texas MD Anderson Cancer Center </a:t>
            </a:r>
          </a:p>
        </p:txBody>
      </p:sp>
    </p:spTree>
    <p:extLst>
      <p:ext uri="{BB962C8B-B14F-4D97-AF65-F5344CB8AC3E}">
        <p14:creationId xmlns:p14="http://schemas.microsoft.com/office/powerpoint/2010/main" val="511801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1BD-85F8-A94E-AD48-639F8F48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Distinguishing neoplastic from nonneoplastic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90D6-744F-2D40-9C82-8BF54929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31" y="1922457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Neoplastic cells generally exhibit extensive alterations in a variety of biochemical pathways and oncogenic programs emblematic of cancer</a:t>
            </a:r>
          </a:p>
          <a:p>
            <a:r>
              <a:rPr lang="en-US" dirty="0"/>
              <a:t>Certain cancers - distinct marker genes or combinations of marker genes</a:t>
            </a:r>
          </a:p>
          <a:p>
            <a:pPr lvl="1"/>
            <a:r>
              <a:rPr lang="en-US" dirty="0"/>
              <a:t>E.g. multiple myeloma cells are marked by CD38+/CD138+ antigen expression</a:t>
            </a:r>
          </a:p>
        </p:txBody>
      </p:sp>
    </p:spTree>
    <p:extLst>
      <p:ext uri="{BB962C8B-B14F-4D97-AF65-F5344CB8AC3E}">
        <p14:creationId xmlns:p14="http://schemas.microsoft.com/office/powerpoint/2010/main" val="160881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21BD-85F8-A94E-AD48-639F8F48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Distinguishing neoplastic from nonneoplastic cells (continue)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90D6-744F-2D40-9C82-8BF54929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386" y="1928328"/>
            <a:ext cx="8613228" cy="44353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cancers - marker gene or pathway are not enough</a:t>
            </a:r>
          </a:p>
          <a:p>
            <a:pPr lvl="1"/>
            <a:r>
              <a:rPr lang="en-US" dirty="0"/>
              <a:t>Neoplastic cells can also express genes and pathways typically associated with canonical nonneoplastic cells in ways that we might not expect.</a:t>
            </a:r>
          </a:p>
          <a:p>
            <a:pPr lvl="1"/>
            <a:r>
              <a:rPr lang="en-US" dirty="0"/>
              <a:t>CNV inference-based detection: </a:t>
            </a:r>
            <a:r>
              <a:rPr lang="en-US" dirty="0" err="1"/>
              <a:t>InferCNV</a:t>
            </a:r>
            <a:r>
              <a:rPr lang="en-US" dirty="0"/>
              <a:t>, </a:t>
            </a:r>
            <a:r>
              <a:rPr lang="en-US" dirty="0" err="1"/>
              <a:t>CopyKAT</a:t>
            </a:r>
            <a:endParaRPr lang="en-US" dirty="0"/>
          </a:p>
          <a:p>
            <a:pPr lvl="1"/>
            <a:r>
              <a:rPr lang="en-US" dirty="0"/>
              <a:t>Point mutation-based detection: </a:t>
            </a:r>
            <a:r>
              <a:rPr lang="en-US" dirty="0" err="1"/>
              <a:t>HoneyBADGER</a:t>
            </a:r>
            <a:endParaRPr lang="en-US" dirty="0"/>
          </a:p>
          <a:p>
            <a:pPr lvl="1"/>
            <a:r>
              <a:rPr lang="en-US" dirty="0"/>
              <a:t>some cancers are not well defined by either large-scale CNVs or somatic point mutations (chronic myeloid leukemia – BCR-</a:t>
            </a:r>
            <a:r>
              <a:rPr lang="en-US" dirty="0" err="1"/>
              <a:t>ABLfusion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9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4977134-261C-4245-819F-1EEC1FD92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33" y="-3785"/>
            <a:ext cx="418849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F09D3-46E3-B045-827A-89C09AE9A9F0}"/>
              </a:ext>
            </a:extLst>
          </p:cNvPr>
          <p:cNvSpPr txBox="1"/>
          <p:nvPr/>
        </p:nvSpPr>
        <p:spPr>
          <a:xfrm>
            <a:off x="6432333" y="6330995"/>
            <a:ext cx="507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Fan et al. 2020. </a:t>
            </a:r>
          </a:p>
          <a:p>
            <a:r>
              <a:rPr lang="en-US" sz="1400" dirty="0"/>
              <a:t>Experimental &amp; Molecular Medicine</a:t>
            </a:r>
          </a:p>
        </p:txBody>
      </p:sp>
    </p:spTree>
    <p:extLst>
      <p:ext uri="{BB962C8B-B14F-4D97-AF65-F5344CB8AC3E}">
        <p14:creationId xmlns:p14="http://schemas.microsoft.com/office/powerpoint/2010/main" val="16522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D94-3F20-4A4E-B5F8-E9E8E62B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CopyKAT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A84C3FC-4F99-7044-A626-5D940C16D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257355"/>
            <a:ext cx="8458200" cy="54196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DB301C-CFEB-074C-B72F-40B9FD72A908}"/>
              </a:ext>
            </a:extLst>
          </p:cNvPr>
          <p:cNvSpPr txBox="1"/>
          <p:nvPr/>
        </p:nvSpPr>
        <p:spPr>
          <a:xfrm>
            <a:off x="6716112" y="6583362"/>
            <a:ext cx="298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Gao et al. 2021. Nature Biotech</a:t>
            </a:r>
          </a:p>
        </p:txBody>
      </p:sp>
    </p:spTree>
    <p:extLst>
      <p:ext uri="{BB962C8B-B14F-4D97-AF65-F5344CB8AC3E}">
        <p14:creationId xmlns:p14="http://schemas.microsoft.com/office/powerpoint/2010/main" val="206033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9A6E-F199-0445-B87A-221996E1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Inferring communication within the tumor microenvironment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42D90-4301-8247-BDE2-442A6E70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4399"/>
            <a:ext cx="8229600" cy="4525963"/>
          </a:xfrm>
        </p:spPr>
        <p:txBody>
          <a:bodyPr/>
          <a:lstStyle/>
          <a:p>
            <a:r>
              <a:rPr lang="en-US" dirty="0"/>
              <a:t>Infer putative communication of cell types: comparison of the expression levels of a receptor gene in one cell type and a corresponding ligand gene in another cell type</a:t>
            </a:r>
          </a:p>
          <a:p>
            <a:r>
              <a:rPr lang="en-US" dirty="0"/>
              <a:t>Methods: </a:t>
            </a:r>
            <a:r>
              <a:rPr lang="en-US" dirty="0" err="1"/>
              <a:t>CellPhoneDB</a:t>
            </a:r>
            <a:r>
              <a:rPr lang="en-US" dirty="0"/>
              <a:t> (2018 Nature, 2020 Nature protocol), </a:t>
            </a:r>
            <a:r>
              <a:rPr lang="en-US" dirty="0" err="1"/>
              <a:t>CellTalker</a:t>
            </a:r>
            <a:r>
              <a:rPr lang="en-US" dirty="0"/>
              <a:t> (2020 Immunity), </a:t>
            </a:r>
            <a:r>
              <a:rPr lang="en-US" dirty="0" err="1"/>
              <a:t>NicheNet</a:t>
            </a:r>
            <a:r>
              <a:rPr lang="en-US" dirty="0"/>
              <a:t> (2020 Nature Methods), iTalk (</a:t>
            </a:r>
            <a:r>
              <a:rPr lang="en-US" dirty="0" err="1"/>
              <a:t>bioRxiv</a:t>
            </a:r>
            <a:r>
              <a:rPr lang="en-US" dirty="0"/>
              <a:t>, 2019)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57F1DB9-69F5-FA41-9580-4051D5545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74"/>
            <a:ext cx="9144000" cy="6722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AE42-D1EE-C749-B9FC-2B3326B1C0F6}"/>
              </a:ext>
            </a:extLst>
          </p:cNvPr>
          <p:cNvSpPr txBox="1"/>
          <p:nvPr/>
        </p:nvSpPr>
        <p:spPr>
          <a:xfrm>
            <a:off x="6432333" y="6330995"/>
            <a:ext cx="507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Fan et al. 2020. </a:t>
            </a:r>
          </a:p>
          <a:p>
            <a:r>
              <a:rPr lang="en-US" sz="1400" dirty="0"/>
              <a:t>Experimental &amp; Molecular Medicine</a:t>
            </a:r>
          </a:p>
        </p:txBody>
      </p:sp>
    </p:spTree>
    <p:extLst>
      <p:ext uri="{BB962C8B-B14F-4D97-AF65-F5344CB8AC3E}">
        <p14:creationId xmlns:p14="http://schemas.microsoft.com/office/powerpoint/2010/main" val="383460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033F-DE03-2049-B192-96D6CD4F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CellPhoneDB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7113C19-EF85-CC44-ACFF-F7C63EBA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1" y="1600200"/>
            <a:ext cx="3949700" cy="37211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097141-0B98-7143-AD6F-58D6019E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0" y="1600200"/>
            <a:ext cx="44577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6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3F75-FBF9-7B4C-BBC9-CA323765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Deconvolution of bulk RNA-seq using single cell RNA-seq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79B30-648C-7244-9DBE-E6CB3B41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13531" cy="5094890"/>
          </a:xfrm>
        </p:spPr>
        <p:txBody>
          <a:bodyPr>
            <a:normAutofit fontScale="92500"/>
          </a:bodyPr>
          <a:lstStyle/>
          <a:p>
            <a:r>
              <a:rPr lang="en-US" dirty="0"/>
              <a:t>Infer proportions of different immune and stromal cell type</a:t>
            </a:r>
          </a:p>
          <a:p>
            <a:r>
              <a:rPr lang="en-US" dirty="0"/>
              <a:t>Assumption: bulk sample is a mixture of multiple transcriptionally distinguishable cell types</a:t>
            </a:r>
          </a:p>
          <a:p>
            <a:r>
              <a:rPr lang="en-US" dirty="0"/>
              <a:t>Methods: </a:t>
            </a:r>
            <a:r>
              <a:rPr lang="en-US" dirty="0" err="1"/>
              <a:t>MuSiC</a:t>
            </a:r>
            <a:r>
              <a:rPr lang="en-US" dirty="0"/>
              <a:t> (Wang et al. 2019, Nat Comm), </a:t>
            </a:r>
            <a:r>
              <a:rPr lang="en-US" dirty="0" err="1"/>
              <a:t>CibersortX</a:t>
            </a:r>
            <a:r>
              <a:rPr lang="en-US" dirty="0"/>
              <a:t> (Newman et al. 2019, Nature)</a:t>
            </a:r>
          </a:p>
          <a:p>
            <a:r>
              <a:rPr lang="en-US" dirty="0"/>
              <a:t>Other: TIMER, </a:t>
            </a:r>
            <a:r>
              <a:rPr lang="en-US" dirty="0" err="1"/>
              <a:t>Cibersort</a:t>
            </a:r>
            <a:r>
              <a:rPr lang="en-US" dirty="0"/>
              <a:t>, MCP-counter, </a:t>
            </a:r>
            <a:r>
              <a:rPr lang="en-US" dirty="0" err="1"/>
              <a:t>xCell</a:t>
            </a:r>
            <a:endParaRPr lang="en-US" dirty="0"/>
          </a:p>
          <a:p>
            <a:r>
              <a:rPr lang="en-US" dirty="0"/>
              <a:t>Marker gene selection is important - cancer cells may aberrantly express genes associated with canonical immune or nonneoplastic cell types</a:t>
            </a:r>
          </a:p>
        </p:txBody>
      </p:sp>
    </p:spTree>
    <p:extLst>
      <p:ext uri="{BB962C8B-B14F-4D97-AF65-F5344CB8AC3E}">
        <p14:creationId xmlns:p14="http://schemas.microsoft.com/office/powerpoint/2010/main" val="617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A61E-4899-2A41-8BFE-24B3B747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Delineating tumoral and microenvironmental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D0FDE-7AB4-D04A-AED8-5B43FF99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2694"/>
            <a:ext cx="8229600" cy="4525963"/>
          </a:xfrm>
        </p:spPr>
        <p:txBody>
          <a:bodyPr/>
          <a:lstStyle/>
          <a:p>
            <a:r>
              <a:rPr lang="en-US" dirty="0" err="1"/>
              <a:t>Pseudotime</a:t>
            </a:r>
            <a:r>
              <a:rPr lang="en-US" dirty="0"/>
              <a:t> construction methods could be used for trajectory construction</a:t>
            </a:r>
          </a:p>
          <a:p>
            <a:r>
              <a:rPr lang="en-US" dirty="0"/>
              <a:t>Special attention is needed for determining start and end point in trajectory construction</a:t>
            </a:r>
          </a:p>
          <a:p>
            <a:r>
              <a:rPr lang="en-US" dirty="0"/>
              <a:t>RNA velocity analysis</a:t>
            </a:r>
          </a:p>
        </p:txBody>
      </p:sp>
    </p:spTree>
    <p:extLst>
      <p:ext uri="{BB962C8B-B14F-4D97-AF65-F5344CB8AC3E}">
        <p14:creationId xmlns:p14="http://schemas.microsoft.com/office/powerpoint/2010/main" val="1160641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9CE-247C-4B45-A364-F605A1E89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velocity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895E-1FB8-E145-8F78-177F9ED14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4" y="1417638"/>
            <a:ext cx="8600579" cy="52853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Has been applied on some cancer studies, but not cancer specific. It is originally designed for capturing developmental trajectory.</a:t>
            </a:r>
          </a:p>
          <a:p>
            <a:r>
              <a:rPr lang="en-US" dirty="0"/>
              <a:t>Balance between </a:t>
            </a:r>
            <a:r>
              <a:rPr lang="en-US" dirty="0" err="1"/>
              <a:t>unspliced</a:t>
            </a:r>
            <a:r>
              <a:rPr lang="en-US" dirty="0"/>
              <a:t> and spliced mRNAs is predictive of cellular state progression</a:t>
            </a:r>
          </a:p>
          <a:p>
            <a:r>
              <a:rPr lang="en-US" dirty="0"/>
              <a:t>Increase in the transcription rate: a rapid increase in </a:t>
            </a:r>
            <a:r>
              <a:rPr lang="en-US" dirty="0" err="1"/>
              <a:t>unspliced</a:t>
            </a:r>
            <a:r>
              <a:rPr lang="en-US" dirty="0"/>
              <a:t> mRNA -&gt; increase in spliced mRNA -&gt; new steady state</a:t>
            </a:r>
          </a:p>
          <a:p>
            <a:r>
              <a:rPr lang="en-US" dirty="0"/>
              <a:t>Drop in the rate of transcription: a rapid drop in </a:t>
            </a:r>
            <a:r>
              <a:rPr lang="en-US" dirty="0" err="1"/>
              <a:t>unspliced</a:t>
            </a:r>
            <a:r>
              <a:rPr lang="en-US" dirty="0"/>
              <a:t> mRNA -&gt; reduction in spliced mRNA -&gt; stead state</a:t>
            </a:r>
          </a:p>
          <a:p>
            <a:r>
              <a:rPr lang="en-US" dirty="0"/>
              <a:t>Such spliced/</a:t>
            </a:r>
            <a:r>
              <a:rPr lang="en-US" dirty="0" err="1"/>
              <a:t>unspliced</a:t>
            </a:r>
            <a:r>
              <a:rPr lang="en-US" dirty="0"/>
              <a:t> states can be identified using protocols of SMART-seq2, </a:t>
            </a:r>
            <a:r>
              <a:rPr lang="en-US" dirty="0" err="1"/>
              <a:t>inDrop</a:t>
            </a:r>
            <a:r>
              <a:rPr lang="en-US" dirty="0"/>
              <a:t>, STRT/C1, and 10x genomics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6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D51D-83AF-A742-942C-3780C6D9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5EACC-A132-DB49-9B57-A4F6A5D1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25543" cy="49831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8-9:15: Intro and data preprocessing.  </a:t>
            </a:r>
          </a:p>
          <a:p>
            <a:pPr>
              <a:lnSpc>
                <a:spcPct val="120000"/>
              </a:lnSpc>
            </a:pPr>
            <a:r>
              <a:rPr lang="en-US" dirty="0"/>
              <a:t>9:15-9:45: Lab: preprocessing and visualization.</a:t>
            </a:r>
          </a:p>
          <a:p>
            <a:pPr>
              <a:lnSpc>
                <a:spcPct val="120000"/>
              </a:lnSpc>
            </a:pPr>
            <a:r>
              <a:rPr lang="en-US" dirty="0"/>
              <a:t>10-11:15: Normalization, batch effect, imputation, DE, simulator. </a:t>
            </a:r>
          </a:p>
          <a:p>
            <a:pPr>
              <a:lnSpc>
                <a:spcPct val="120000"/>
              </a:lnSpc>
            </a:pPr>
            <a:r>
              <a:rPr lang="en-US" dirty="0"/>
              <a:t>11:15-12: Lab: Normalization, batch effect, imputation, DE, simulator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12-1: Lunch break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1-2: Clustering and </a:t>
            </a:r>
            <a:r>
              <a:rPr lang="en-US" dirty="0" err="1"/>
              <a:t>pseudotime</a:t>
            </a:r>
            <a:r>
              <a:rPr lang="en-US" dirty="0"/>
              <a:t> construction</a:t>
            </a:r>
          </a:p>
          <a:p>
            <a:pPr>
              <a:lnSpc>
                <a:spcPct val="120000"/>
              </a:lnSpc>
            </a:pPr>
            <a:r>
              <a:rPr lang="en-US" dirty="0"/>
              <a:t>2-2:30: Lab: Clustering and </a:t>
            </a:r>
            <a:r>
              <a:rPr lang="en-US" dirty="0" err="1"/>
              <a:t>pseudotime</a:t>
            </a:r>
            <a:r>
              <a:rPr lang="en-US" dirty="0"/>
              <a:t> construction</a:t>
            </a:r>
          </a:p>
          <a:p>
            <a:pPr>
              <a:lnSpc>
                <a:spcPct val="120000"/>
              </a:lnSpc>
            </a:pPr>
            <a:r>
              <a:rPr lang="en-US" dirty="0"/>
              <a:t>2:45–3:30: Supervised cell typing &amp; related single cell data sources</a:t>
            </a:r>
          </a:p>
          <a:p>
            <a:pPr>
              <a:lnSpc>
                <a:spcPct val="120000"/>
              </a:lnSpc>
            </a:pPr>
            <a:r>
              <a:rPr lang="en-US" dirty="0"/>
              <a:t>3:30-4: Lab: supervised cell typing. </a:t>
            </a:r>
          </a:p>
          <a:p>
            <a:pPr>
              <a:lnSpc>
                <a:spcPct val="120000"/>
              </a:lnSpc>
            </a:pPr>
            <a:r>
              <a:rPr lang="en-US" b="1" dirty="0"/>
              <a:t>4:15-5:  scRNA-seq in cancer </a:t>
            </a:r>
          </a:p>
        </p:txBody>
      </p:sp>
    </p:spTree>
    <p:extLst>
      <p:ext uri="{BB962C8B-B14F-4D97-AF65-F5344CB8AC3E}">
        <p14:creationId xmlns:p14="http://schemas.microsoft.com/office/powerpoint/2010/main" val="847885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9CE-247C-4B45-A364-F605A1E89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velocity analysis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E150456-25BB-4441-A6D1-C2731E8B5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827313"/>
            <a:ext cx="9144000" cy="4125007"/>
          </a:xfrm>
        </p:spPr>
      </p:pic>
    </p:spTree>
    <p:extLst>
      <p:ext uri="{BB962C8B-B14F-4D97-AF65-F5344CB8AC3E}">
        <p14:creationId xmlns:p14="http://schemas.microsoft.com/office/powerpoint/2010/main" val="2768483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6140-C334-4C4E-A28A-FF8E5731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DDB6-264E-9C4F-9D17-5EFFB8309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Single cell multi-omics: epigenetic heterogeneity and its interplay with transcriptional heterogeneity at the single-cell level</a:t>
            </a:r>
          </a:p>
          <a:p>
            <a:r>
              <a:rPr lang="en-US" dirty="0"/>
              <a:t>Spatial transcriptomics</a:t>
            </a:r>
          </a:p>
          <a:p>
            <a:r>
              <a:rPr lang="en-US" dirty="0"/>
              <a:t>International consortium: Human Cell Atlas, Human Developmental Cell Atlas, Pediatric Cell Atlas, </a:t>
            </a:r>
            <a:r>
              <a:rPr lang="en-US" dirty="0" err="1"/>
              <a:t>HuBMAP</a:t>
            </a:r>
            <a:r>
              <a:rPr lang="en-US" dirty="0"/>
              <a:t>, Human Tumor Atlas Network, </a:t>
            </a:r>
            <a:r>
              <a:rPr lang="en-US" dirty="0" err="1"/>
              <a:t>LifeTime</a:t>
            </a:r>
            <a:r>
              <a:rPr lang="en-US" dirty="0"/>
              <a:t> EU Flagship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5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5CC-F3F3-794B-9C3B-AE4725051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8" y="1567544"/>
            <a:ext cx="8404282" cy="5011386"/>
          </a:xfrm>
        </p:spPr>
        <p:txBody>
          <a:bodyPr>
            <a:normAutofit/>
          </a:bodyPr>
          <a:lstStyle/>
          <a:p>
            <a:r>
              <a:rPr lang="en-US" sz="2800" b="1" dirty="0"/>
              <a:t>Background</a:t>
            </a:r>
            <a:r>
              <a:rPr lang="en-US" sz="2400" b="1" dirty="0"/>
              <a:t> </a:t>
            </a:r>
          </a:p>
          <a:p>
            <a:pPr lvl="1"/>
            <a:r>
              <a:rPr lang="en-US" sz="2400" dirty="0"/>
              <a:t>Uniqueness of tumor tissue</a:t>
            </a:r>
          </a:p>
          <a:p>
            <a:pPr lvl="1"/>
            <a:r>
              <a:rPr lang="en-US" sz="2400" dirty="0"/>
              <a:t>Opportunities and challenges</a:t>
            </a:r>
            <a:endParaRPr lang="en-US" sz="1600" dirty="0"/>
          </a:p>
          <a:p>
            <a:r>
              <a:rPr lang="en-US" sz="2800" b="1" dirty="0"/>
              <a:t>Relevant computational methods</a:t>
            </a:r>
            <a:endParaRPr lang="en-US" sz="2400" b="1" dirty="0"/>
          </a:p>
          <a:p>
            <a:pPr lvl="1"/>
            <a:r>
              <a:rPr lang="en-US" sz="2400" dirty="0"/>
              <a:t>Unified analysis across condition and multiple samples</a:t>
            </a:r>
          </a:p>
          <a:p>
            <a:pPr lvl="1"/>
            <a:r>
              <a:rPr lang="en-US" sz="2400" dirty="0"/>
              <a:t>Distinguishing neoplastic from nonneoplastic cells</a:t>
            </a:r>
            <a:endParaRPr lang="en-US" sz="2000" dirty="0"/>
          </a:p>
          <a:p>
            <a:pPr lvl="1"/>
            <a:r>
              <a:rPr lang="en-US" sz="2400" dirty="0"/>
              <a:t>Inferring communication with tumor microenvironment</a:t>
            </a:r>
          </a:p>
          <a:p>
            <a:pPr lvl="1"/>
            <a:r>
              <a:rPr lang="en-US" sz="2400" dirty="0"/>
              <a:t>Delineating tumoral and microenvironment evolution</a:t>
            </a:r>
          </a:p>
          <a:p>
            <a:pPr lvl="1"/>
            <a:r>
              <a:rPr lang="en-US" sz="2400" dirty="0"/>
              <a:t>Other tumor-specific topics</a:t>
            </a:r>
          </a:p>
          <a:p>
            <a:r>
              <a:rPr lang="en-US" sz="2800" b="1" dirty="0"/>
              <a:t>Future opportunities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5AAE59-F511-7D48-993E-C96CF234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218578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5EC6-1BB7-7C41-9DE5-1B8946E6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tumor tissue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37D3398-CBCF-0F4D-8BF0-2958B511C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4" y="1217849"/>
            <a:ext cx="4563460" cy="1888582"/>
          </a:xfr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73F8207-F74A-6247-A2F6-29409D387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3315414"/>
            <a:ext cx="6547944" cy="3542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FAA499-7723-CF47-A016-AF8A375C33F8}"/>
              </a:ext>
            </a:extLst>
          </p:cNvPr>
          <p:cNvSpPr txBox="1"/>
          <p:nvPr/>
        </p:nvSpPr>
        <p:spPr>
          <a:xfrm>
            <a:off x="4979276" y="1629103"/>
            <a:ext cx="3468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Differentiation hierarchies is changed in cancer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factors shape cellular phenotypes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C74B6-C481-2349-B539-B136277B53DA}"/>
              </a:ext>
            </a:extLst>
          </p:cNvPr>
          <p:cNvSpPr txBox="1"/>
          <p:nvPr/>
        </p:nvSpPr>
        <p:spPr>
          <a:xfrm>
            <a:off x="6222124" y="6550223"/>
            <a:ext cx="364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Marusyk</a:t>
            </a:r>
            <a:r>
              <a:rPr lang="en-US" sz="1400" dirty="0"/>
              <a:t> et al. 2012, Nat. Rev. Cancer</a:t>
            </a:r>
          </a:p>
        </p:txBody>
      </p:sp>
    </p:spTree>
    <p:extLst>
      <p:ext uri="{BB962C8B-B14F-4D97-AF65-F5344CB8AC3E}">
        <p14:creationId xmlns:p14="http://schemas.microsoft.com/office/powerpoint/2010/main" val="1175822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5EC6-1BB7-7C41-9DE5-1B8946E6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tumor tissue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C74B6-C481-2349-B539-B136277B53DA}"/>
              </a:ext>
            </a:extLst>
          </p:cNvPr>
          <p:cNvSpPr txBox="1"/>
          <p:nvPr/>
        </p:nvSpPr>
        <p:spPr>
          <a:xfrm>
            <a:off x="6222124" y="6550223"/>
            <a:ext cx="364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Marusyk</a:t>
            </a:r>
            <a:r>
              <a:rPr lang="en-US" sz="1400" dirty="0"/>
              <a:t> et al. 2012, Nat. Rev. Cancer</a:t>
            </a:r>
          </a:p>
        </p:txBody>
      </p:sp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E7F193B4-6300-E54A-AAE4-170C91BD4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46127"/>
            <a:ext cx="8229600" cy="4268984"/>
          </a:xfrm>
        </p:spPr>
      </p:pic>
    </p:spTree>
    <p:extLst>
      <p:ext uri="{BB962C8B-B14F-4D97-AF65-F5344CB8AC3E}">
        <p14:creationId xmlns:p14="http://schemas.microsoft.com/office/powerpoint/2010/main" val="273979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5EC6-1BB7-7C41-9DE5-1B8946E6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tumor tissue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C74B6-C481-2349-B539-B136277B53DA}"/>
              </a:ext>
            </a:extLst>
          </p:cNvPr>
          <p:cNvSpPr txBox="1"/>
          <p:nvPr/>
        </p:nvSpPr>
        <p:spPr>
          <a:xfrm>
            <a:off x="6222124" y="6550223"/>
            <a:ext cx="364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Marusyk</a:t>
            </a:r>
            <a:r>
              <a:rPr lang="en-US" sz="1400" dirty="0"/>
              <a:t> et al. 2012, Nat. Rev. Cancer</a:t>
            </a:r>
          </a:p>
        </p:txBody>
      </p:sp>
      <p:pic>
        <p:nvPicPr>
          <p:cNvPr id="6" name="Content Placeholder 5" descr="Diagram, shape&#10;&#10;Description automatically generated">
            <a:extLst>
              <a:ext uri="{FF2B5EF4-FFF2-40B4-BE49-F238E27FC236}">
                <a16:creationId xmlns:a16="http://schemas.microsoft.com/office/drawing/2014/main" id="{4F1C6AB7-C001-8F4C-98FB-CE7262E06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752" y="1600200"/>
            <a:ext cx="5870495" cy="4525963"/>
          </a:xfrm>
        </p:spPr>
      </p:pic>
    </p:spTree>
    <p:extLst>
      <p:ext uri="{BB962C8B-B14F-4D97-AF65-F5344CB8AC3E}">
        <p14:creationId xmlns:p14="http://schemas.microsoft.com/office/powerpoint/2010/main" val="2786517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73E3-1B4B-9741-9F94-98F5FDAF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21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cell RNA-seq provides unbiased characterization of cell profiles in tumor environment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AB41D3F-5AC7-C94B-A508-12214A588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00314"/>
            <a:ext cx="8229600" cy="41455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8A94C-009A-AF42-A0E4-3C2CAE3B6526}"/>
              </a:ext>
            </a:extLst>
          </p:cNvPr>
          <p:cNvSpPr txBox="1"/>
          <p:nvPr/>
        </p:nvSpPr>
        <p:spPr>
          <a:xfrm>
            <a:off x="4067504" y="6484883"/>
            <a:ext cx="507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 et al. 2020. Experimental &amp; Molecular Medicine</a:t>
            </a:r>
          </a:p>
        </p:txBody>
      </p:sp>
    </p:spTree>
    <p:extLst>
      <p:ext uri="{BB962C8B-B14F-4D97-AF65-F5344CB8AC3E}">
        <p14:creationId xmlns:p14="http://schemas.microsoft.com/office/powerpoint/2010/main" val="214837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961-63A8-3341-8AAC-25220AC0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Unified analysis across many patients and disease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B26BD-EFD8-6A4C-BD6C-DE423019D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identifying common cell types and states shared across patients and disease states from multiple </a:t>
            </a:r>
            <a:r>
              <a:rPr lang="en-US" dirty="0" err="1"/>
              <a:t>scRNA</a:t>
            </a:r>
            <a:r>
              <a:rPr lang="en-US" dirty="0"/>
              <a:t>-seq datasets.</a:t>
            </a:r>
          </a:p>
          <a:p>
            <a:r>
              <a:rPr lang="en-US" dirty="0"/>
              <a:t>Batch effect is a big concern here.</a:t>
            </a:r>
          </a:p>
          <a:p>
            <a:r>
              <a:rPr lang="en-US" dirty="0"/>
              <a:t>Batch correction tools: </a:t>
            </a:r>
            <a:r>
              <a:rPr lang="en-US" dirty="0" err="1"/>
              <a:t>MultiCCA</a:t>
            </a:r>
            <a:r>
              <a:rPr lang="en-US" dirty="0"/>
              <a:t>, MNN, combat, etc.</a:t>
            </a:r>
          </a:p>
          <a:p>
            <a:r>
              <a:rPr lang="en-US" dirty="0"/>
              <a:t>Newly emerged tools: LIGER, Harmony, </a:t>
            </a:r>
            <a:r>
              <a:rPr lang="en-US" dirty="0" err="1"/>
              <a:t>scVI</a:t>
            </a:r>
            <a:r>
              <a:rPr lang="en-US" dirty="0"/>
              <a:t>, SAUCIE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3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1B138-C9A6-8246-9CE9-A66E6C6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in clustering: </a:t>
            </a:r>
            <a:br>
              <a:rPr lang="en-US" dirty="0"/>
            </a:br>
            <a:r>
              <a:rPr lang="en-US" dirty="0"/>
              <a:t>neoplastic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103F5-DC1F-8441-A2BE-98A3A14A1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Neoplastic cells aggregate by patient due to the inter-patient heterogeneity for neoplastic versus non-neoplastic cells</a:t>
            </a:r>
          </a:p>
          <a:p>
            <a:r>
              <a:rPr lang="en-US" dirty="0"/>
              <a:t>Neoplastic cells need to be considered separately from nonneoplastic cells</a:t>
            </a:r>
          </a:p>
          <a:p>
            <a:r>
              <a:rPr lang="en-US" dirty="0"/>
              <a:t>Clustering per patient is also recommended to avoid over-correction</a:t>
            </a:r>
          </a:p>
          <a:p>
            <a:r>
              <a:rPr lang="en-US" dirty="0"/>
              <a:t>Perform generic batch correction with caution</a:t>
            </a:r>
          </a:p>
        </p:txBody>
      </p:sp>
    </p:spTree>
    <p:extLst>
      <p:ext uri="{BB962C8B-B14F-4D97-AF65-F5344CB8AC3E}">
        <p14:creationId xmlns:p14="http://schemas.microsoft.com/office/powerpoint/2010/main" val="2732779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30749</TotalTime>
  <Words>848</Words>
  <Application>Microsoft Macintosh PowerPoint</Application>
  <PresentationFormat>On-screen Show (4:3)</PresentationFormat>
  <Paragraphs>98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Analysis of single-cell RNA-seq data (V)</vt:lpstr>
      <vt:lpstr>Course outline</vt:lpstr>
      <vt:lpstr>Outline for this session</vt:lpstr>
      <vt:lpstr>Uniqueness of tumor tissue</vt:lpstr>
      <vt:lpstr>Uniqueness of tumor tissue</vt:lpstr>
      <vt:lpstr>Uniqueness of tumor tissue</vt:lpstr>
      <vt:lpstr>Single cell RNA-seq provides unbiased characterization of cell profiles in tumor environment</vt:lpstr>
      <vt:lpstr>Unified analysis across many patients and disease states</vt:lpstr>
      <vt:lpstr>Challenges in clustering:  neoplastic cells</vt:lpstr>
      <vt:lpstr>Distinguishing neoplastic from nonneoplastic cells</vt:lpstr>
      <vt:lpstr>Distinguishing neoplastic from nonneoplastic cells (continue)</vt:lpstr>
      <vt:lpstr>PowerPoint Presentation</vt:lpstr>
      <vt:lpstr>CopyKAT</vt:lpstr>
      <vt:lpstr>Inferring communication within the tumor microenvironment</vt:lpstr>
      <vt:lpstr>PowerPoint Presentation</vt:lpstr>
      <vt:lpstr>CellPhoneDB</vt:lpstr>
      <vt:lpstr>Deconvolution of bulk RNA-seq using single cell RNA-seq data</vt:lpstr>
      <vt:lpstr>Delineating tumoral and microenvironmental evolution</vt:lpstr>
      <vt:lpstr>RNA velocity analysis</vt:lpstr>
      <vt:lpstr>RNA velocity analysis</vt:lpstr>
      <vt:lpstr>Futures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Single-cell sequencing</dc:title>
  <dc:creator/>
  <cp:lastModifiedBy>Li,Ziyi</cp:lastModifiedBy>
  <cp:revision>273</cp:revision>
  <cp:lastPrinted>2016-10-17T02:22:10Z</cp:lastPrinted>
  <dcterms:created xsi:type="dcterms:W3CDTF">2016-09-28T16:50:08Z</dcterms:created>
  <dcterms:modified xsi:type="dcterms:W3CDTF">2021-03-06T21:05:19Z</dcterms:modified>
</cp:coreProperties>
</file>